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829" r:id="rId1"/>
  </p:sldMasterIdLst>
  <p:notesMasterIdLst>
    <p:notesMasterId r:id="rId15"/>
  </p:notesMasterIdLst>
  <p:handoutMasterIdLst>
    <p:handoutMasterId r:id="rId16"/>
  </p:handoutMasterIdLst>
  <p:sldIdLst>
    <p:sldId id="961" r:id="rId2"/>
    <p:sldId id="974" r:id="rId3"/>
    <p:sldId id="994" r:id="rId4"/>
    <p:sldId id="988" r:id="rId5"/>
    <p:sldId id="989" r:id="rId6"/>
    <p:sldId id="990" r:id="rId7"/>
    <p:sldId id="1002" r:id="rId8"/>
    <p:sldId id="992" r:id="rId9"/>
    <p:sldId id="991" r:id="rId10"/>
    <p:sldId id="1011" r:id="rId11"/>
    <p:sldId id="1010" r:id="rId12"/>
    <p:sldId id="1000" r:id="rId13"/>
    <p:sldId id="1001" r:id="rId14"/>
  </p:sldIdLst>
  <p:sldSz cx="9144000" cy="6858000" type="screen4x3"/>
  <p:notesSz cx="6799263" cy="9929813"/>
  <p:defaultTextStyle>
    <a:defPPr>
      <a:defRPr lang="ja-JP"/>
    </a:defPPr>
    <a:lvl1pPr marL="0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14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228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342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456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570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2684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199798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6913" algn="l" defTabSz="91422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8B6300-9D50-4CC9-ADE1-0DACC171AC85}">
          <p14:sldIdLst>
            <p14:sldId id="961"/>
          </p14:sldIdLst>
        </p14:section>
        <p14:section name="Untitled Section" id="{B6A2792E-BC9C-4C90-B310-6E1D93779389}">
          <p14:sldIdLst>
            <p14:sldId id="974"/>
            <p14:sldId id="994"/>
            <p14:sldId id="988"/>
            <p14:sldId id="989"/>
            <p14:sldId id="990"/>
            <p14:sldId id="1002"/>
            <p14:sldId id="992"/>
            <p14:sldId id="991"/>
            <p14:sldId id="1011"/>
            <p14:sldId id="1010"/>
            <p14:sldId id="1000"/>
            <p14:sldId id="10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E1E"/>
    <a:srgbClr val="644080"/>
    <a:srgbClr val="916E0F"/>
    <a:srgbClr val="505054"/>
    <a:srgbClr val="265C80"/>
    <a:srgbClr val="007580"/>
    <a:srgbClr val="B94B00"/>
    <a:srgbClr val="AF8CC8"/>
    <a:srgbClr val="FAD737"/>
    <a:srgbClr val="A0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7CE84F3-28C3-443E-9E96-99CF82512B78}" styleName="濃色スタイル 1 - アクセント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1568" autoAdjust="0"/>
  </p:normalViewPr>
  <p:slideViewPr>
    <p:cSldViewPr snapToGrid="0">
      <p:cViewPr varScale="1">
        <p:scale>
          <a:sx n="103" d="100"/>
          <a:sy n="103" d="100"/>
        </p:scale>
        <p:origin x="18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14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347" cy="49821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1344" y="0"/>
            <a:ext cx="2946347" cy="49821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7CFB3149-E8DE-4273-B7FB-EDFEB61AC35F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9431600"/>
            <a:ext cx="2946347" cy="498214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1344" y="9431600"/>
            <a:ext cx="2946347" cy="498214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089EE7E6-CB3C-464D-9B0F-2338681C77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210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347" cy="49821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1344" y="0"/>
            <a:ext cx="2946347" cy="49821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D9F6548A-C6CF-4C6A-8E66-898AA5274F21}" type="datetimeFigureOut">
              <a:rPr kumimoji="1" lang="ja-JP" altLang="en-US" smtClean="0"/>
              <a:t>2024/11/4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4" tIns="45712" rIns="91424" bIns="4571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24" tIns="45712" rIns="91424" bIns="4571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431600"/>
            <a:ext cx="2946347" cy="498214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1344" y="9431600"/>
            <a:ext cx="2946347" cy="498214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5457576B-81D0-4568-B3CF-C3F7AD81B6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21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14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228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342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456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570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2684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199798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6913" algn="l" defTabSz="91422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7576B-81D0-4568-B3CF-C3F7AD81B6EA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56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7576B-81D0-4568-B3CF-C3F7AD81B6E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18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2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68313" y="2615165"/>
            <a:ext cx="5462899" cy="365577"/>
          </a:xfrm>
          <a:prstGeom prst="rect">
            <a:avLst/>
          </a:prstGeom>
        </p:spPr>
        <p:txBody>
          <a:bodyPr vert="horz" wrap="square" lIns="0" tIns="0" rIns="10800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lang="ja-JP" altLang="en-US" sz="2400" smtClean="0">
                <a:latin typeface="+mj-lt"/>
                <a:ea typeface="+mn-ea"/>
                <a:cs typeface="Toshiba Sans" panose="020B0503030403020204" pitchFamily="34" charset="0"/>
              </a:defRPr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r>
              <a:rPr lang="en-US" altLang="ja-JP" dirty="0"/>
              <a:t>Format for master subtitle</a:t>
            </a:r>
            <a:endParaRPr lang="ja-JP" altLang="en-US" dirty="0"/>
          </a:p>
        </p:txBody>
      </p:sp>
      <p:sp>
        <p:nvSpPr>
          <p:cNvPr id="17" name="タイトル 4"/>
          <p:cNvSpPr>
            <a:spLocks noGrp="1"/>
          </p:cNvSpPr>
          <p:nvPr>
            <p:ph type="title" hasCustomPrompt="1"/>
          </p:nvPr>
        </p:nvSpPr>
        <p:spPr>
          <a:xfrm>
            <a:off x="468313" y="3024000"/>
            <a:ext cx="5462898" cy="54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ja-JP" altLang="en-US" sz="3600" b="1" smtClean="0">
                <a:latin typeface="+mj-lt"/>
                <a:ea typeface="+mj-ea"/>
                <a:cs typeface="Toshiba Sans Medium" panose="020B0603030403020204" pitchFamily="34" charset="0"/>
              </a:defRPr>
            </a:lvl1pPr>
          </a:lstStyle>
          <a:p>
            <a:pPr marL="10658" lvl="0" indent="0" defTabSz="914228">
              <a:lnSpc>
                <a:spcPct val="100000"/>
              </a:lnSpc>
              <a:spcBef>
                <a:spcPts val="0"/>
              </a:spcBef>
              <a:buFont typeface="Wingdings" charset="2"/>
              <a:tabLst>
                <a:tab pos="3929013" algn="l"/>
              </a:tabLst>
            </a:pPr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sp>
        <p:nvSpPr>
          <p:cNvPr id="12" name="テキスト プレースホルダー 3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-1" y="5652000"/>
            <a:ext cx="5283844" cy="1191362"/>
          </a:xfrm>
          <a:prstGeom prst="rect">
            <a:avLst/>
          </a:prstGeom>
        </p:spPr>
        <p:txBody>
          <a:bodyPr wrap="square" lIns="468000" tIns="0" rIns="0" bIns="936000" anchor="b" anchorCtr="0">
            <a:spAutoFit/>
          </a:bodyPr>
          <a:lstStyle>
            <a:lvl1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1600">
                <a:latin typeface="+mn-lt"/>
                <a:ea typeface="Toshiba Sans CN Medium" panose="020B0600000000000000" pitchFamily="34" charset="-128"/>
              </a:defRPr>
            </a:lvl1pPr>
            <a:lvl2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94" y="162989"/>
            <a:ext cx="2518420" cy="8634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3546" y="0"/>
            <a:ext cx="3020454" cy="6858000"/>
          </a:xfrm>
          <a:prstGeom prst="rect">
            <a:avLst/>
          </a:prstGeom>
        </p:spPr>
      </p:pic>
      <p:sp>
        <p:nvSpPr>
          <p:cNvPr id="10" name="フッター プレースホルダー 3"/>
          <p:cNvSpPr txBox="1">
            <a:spLocks/>
          </p:cNvSpPr>
          <p:nvPr userDrawn="1"/>
        </p:nvSpPr>
        <p:spPr bwMode="auto">
          <a:xfrm>
            <a:off x="5924127" y="6557529"/>
            <a:ext cx="26609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3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for the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2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" y="442330"/>
            <a:ext cx="2327275" cy="407859"/>
          </a:xfrm>
          <a:prstGeom prst="rect">
            <a:avLst/>
          </a:prstGeom>
        </p:spPr>
        <p:txBody>
          <a:bodyPr lIns="0" anchor="ctr" anchorCtr="0"/>
          <a:lstStyle>
            <a:lvl1pPr>
              <a:lnSpc>
                <a:spcPct val="100000"/>
              </a:lnSpc>
              <a:defRPr sz="2000">
                <a:latin typeface="+mj-lt"/>
                <a:ea typeface="Toshiba Sans CN Regular" panose="020B0500000000000000" pitchFamily="34" charset="-128"/>
              </a:defRPr>
            </a:lvl1pPr>
          </a:lstStyle>
          <a:p>
            <a:pPr lvl="0"/>
            <a:r>
              <a:rPr kumimoji="1" lang="en-US" altLang="ja-JP" dirty="0"/>
              <a:t>To ABCDE</a:t>
            </a:r>
            <a:endParaRPr kumimoji="1" lang="ja-JP" altLang="en-US" dirty="0"/>
          </a:p>
        </p:txBody>
      </p:sp>
      <p:sp>
        <p:nvSpPr>
          <p:cNvPr id="16" name="テキスト プレースホルダー 24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68000" y="2615165"/>
            <a:ext cx="7408573" cy="365577"/>
          </a:xfrm>
          <a:prstGeom prst="rect">
            <a:avLst/>
          </a:prstGeom>
        </p:spPr>
        <p:txBody>
          <a:bodyPr vert="horz" wrap="none" lIns="0" tIns="0" rIns="10800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lang="ja-JP" altLang="en-US" sz="240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r>
              <a:rPr lang="en-US" altLang="ja-JP" dirty="0"/>
              <a:t>Format for master subtitle</a:t>
            </a:r>
            <a:endParaRPr lang="ja-JP" altLang="en-US" dirty="0"/>
          </a:p>
        </p:txBody>
      </p:sp>
      <p:sp>
        <p:nvSpPr>
          <p:cNvPr id="19" name="タイトル 4"/>
          <p:cNvSpPr>
            <a:spLocks noGrp="1"/>
          </p:cNvSpPr>
          <p:nvPr>
            <p:ph type="title" hasCustomPrompt="1"/>
          </p:nvPr>
        </p:nvSpPr>
        <p:spPr>
          <a:xfrm>
            <a:off x="468000" y="3024000"/>
            <a:ext cx="7408572" cy="54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lang="ja-JP" altLang="en-US" sz="3600" b="1" smtClean="0">
                <a:latin typeface="+mj-lt"/>
                <a:ea typeface="Toshiba Sans CN Medium" panose="020B0600000000000000" pitchFamily="34" charset="-128"/>
                <a:cs typeface="Toshiba Sans Medium" panose="020B0603030403020204" pitchFamily="34" charset="0"/>
              </a:defRPr>
            </a:lvl1pPr>
          </a:lstStyle>
          <a:p>
            <a:pPr marL="10658" lvl="0" indent="0" defTabSz="914228">
              <a:lnSpc>
                <a:spcPct val="100000"/>
              </a:lnSpc>
              <a:spcBef>
                <a:spcPts val="0"/>
              </a:spcBef>
              <a:buFont typeface="Wingdings" charset="2"/>
              <a:tabLst>
                <a:tab pos="3929013" algn="l"/>
              </a:tabLst>
            </a:pPr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43CFF27-F10C-A444-8A84-B0F08A699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3048001" cy="6858000"/>
          </a:xfrm>
          <a:prstGeom prst="rect">
            <a:avLst/>
          </a:prstGeom>
        </p:spPr>
      </p:pic>
      <p:sp>
        <p:nvSpPr>
          <p:cNvPr id="11" name="テキスト プレースホルダー 3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-1" y="5760000"/>
            <a:ext cx="5301206" cy="1082307"/>
          </a:xfrm>
          <a:prstGeom prst="rect">
            <a:avLst/>
          </a:prstGeom>
        </p:spPr>
        <p:txBody>
          <a:bodyPr wrap="square" lIns="468000" tIns="0" rIns="0" bIns="828000" anchor="t" anchorCtr="0">
            <a:spAutoFit/>
          </a:bodyPr>
          <a:lstStyle>
            <a:lvl1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1600">
                <a:latin typeface="+mn-lt"/>
                <a:ea typeface="Toshiba Sans CN Medium" panose="020B0600000000000000" pitchFamily="34" charset="-128"/>
              </a:defRPr>
            </a:lvl1pPr>
            <a:lvl2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94" y="4866250"/>
            <a:ext cx="2518420" cy="863459"/>
          </a:xfrm>
          <a:prstGeom prst="rect">
            <a:avLst/>
          </a:prstGeom>
        </p:spPr>
      </p:pic>
      <p:sp>
        <p:nvSpPr>
          <p:cNvPr id="9" name="フッター プレースホルダー 3"/>
          <p:cNvSpPr txBox="1">
            <a:spLocks/>
          </p:cNvSpPr>
          <p:nvPr userDrawn="1"/>
        </p:nvSpPr>
        <p:spPr bwMode="auto">
          <a:xfrm>
            <a:off x="5924127" y="6495974"/>
            <a:ext cx="26609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  <a:p>
            <a:pPr algn="r"/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3479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18" name="フッター プレースホルダー 3"/>
          <p:cNvSpPr txBox="1">
            <a:spLocks/>
          </p:cNvSpPr>
          <p:nvPr userDrawn="1"/>
        </p:nvSpPr>
        <p:spPr bwMode="auto">
          <a:xfrm>
            <a:off x="5924127" y="6495974"/>
            <a:ext cx="26609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  <a:p>
            <a:pPr algn="r"/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7460C97-3534-6B45-9737-891C28021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2914" y="0"/>
            <a:ext cx="1531086" cy="6858000"/>
          </a:xfrm>
          <a:prstGeom prst="rect">
            <a:avLst/>
          </a:prstGeom>
        </p:spPr>
      </p:pic>
      <p:sp>
        <p:nvSpPr>
          <p:cNvPr id="19" name="テキスト プレースホルダー 15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299543" y="6477903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20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276" y="6383737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7" name="テキスト プレースホルダー 1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320799" y="5416257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68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68312" y="5322255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5" name="テキスト プレースホルダー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320799" y="4350758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66" name="テキスト プレースホルダー 1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8312" y="4258342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3" name="テキスト プレースホルダー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320799" y="3305243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64" name="テキスト プレースホルダー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68312" y="3194430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1" name="テキスト プレースホルダー 1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20799" y="2239743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62" name="テキスト プレースホルダー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312" y="2150503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20799" y="1174243"/>
            <a:ext cx="6121400" cy="6278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10658" indent="0" defTabSz="914228">
              <a:lnSpc>
                <a:spcPct val="100000"/>
              </a:lnSpc>
              <a:spcBef>
                <a:spcPts val="0"/>
              </a:spcBef>
              <a:tabLst>
                <a:tab pos="1610933" algn="l"/>
              </a:tabLst>
              <a:defRPr lang="ja-JP" altLang="en-US" sz="3200" dirty="0" smtClean="0">
                <a:latin typeface="+mj-lt"/>
                <a:ea typeface="Toshiba Sans CN Regular" panose="020B0500000000000000" pitchFamily="34" charset="-128"/>
                <a:cs typeface="Toshiba Sans" panose="020B0503030403020204" pitchFamily="34" charset="0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28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68312" y="1086591"/>
            <a:ext cx="709613" cy="73866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228">
              <a:lnSpc>
                <a:spcPct val="100000"/>
              </a:lnSpc>
              <a:spcBef>
                <a:spcPts val="0"/>
              </a:spcBef>
              <a:defRPr lang="ja-JP" altLang="en-US" sz="4000" dirty="0" smtClean="0">
                <a:solidFill>
                  <a:schemeClr val="accent1"/>
                </a:solidFill>
                <a:latin typeface="+mn-ea"/>
                <a:ea typeface="+mn-ea"/>
                <a:cs typeface="Toshiba Sans Light" panose="020B0403030403020204" pitchFamily="34" charset="0"/>
              </a:defRPr>
            </a:lvl1pPr>
          </a:lstStyle>
          <a:p>
            <a:pPr marL="10658" lvl="0" defTabSz="914228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0" name="タイトル 1"/>
          <p:cNvSpPr>
            <a:spLocks noGrp="1"/>
          </p:cNvSpPr>
          <p:nvPr>
            <p:ph type="title" hasCustomPrompt="1"/>
          </p:nvPr>
        </p:nvSpPr>
        <p:spPr>
          <a:xfrm>
            <a:off x="468312" y="414913"/>
            <a:ext cx="6973887" cy="396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ja-JP" altLang="en-US" sz="2400" b="1" smtClean="0">
                <a:solidFill>
                  <a:schemeClr val="tx1"/>
                </a:solidFill>
                <a:latin typeface="+mj-lt"/>
                <a:ea typeface="Toshiba Sans CN Regular" panose="020B0500000000000000" pitchFamily="34" charset="-128"/>
                <a:cs typeface="Toshiba Sans Medium" panose="020B0603030403020204" pitchFamily="34" charset="0"/>
              </a:defRPr>
            </a:lvl1pPr>
          </a:lstStyle>
          <a:p>
            <a:pPr lvl="0"/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31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17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40933"/>
          </a:xfrm>
          <a:prstGeom prst="rect">
            <a:avLst/>
          </a:prstGeom>
        </p:spPr>
        <p:txBody>
          <a:bodyPr lIns="468000" anchor="b" anchorCtr="0"/>
          <a:lstStyle>
            <a:lvl1pPr>
              <a:defRPr sz="2600" b="1">
                <a:latin typeface="+mj-lt"/>
                <a:ea typeface="Toshiba Sans CN Medium" panose="020B0600000000000000" pitchFamily="34" charset="-128"/>
              </a:defRPr>
            </a:lvl1pPr>
          </a:lstStyle>
          <a:p>
            <a:pPr lvl="0"/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731408"/>
            <a:ext cx="9144000" cy="794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468000" tIns="180000" rIns="468000" bIns="180000" anchor="t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1">
                <a:solidFill>
                  <a:schemeClr val="bg1"/>
                </a:solidFill>
                <a:latin typeface="+mj-lt"/>
                <a:ea typeface="Toshiba Sans CN Medium" panose="020B0600000000000000" pitchFamily="34" charset="-128"/>
              </a:defRPr>
            </a:lvl1pPr>
          </a:lstStyle>
          <a:p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68000" y="1810367"/>
            <a:ext cx="8208000" cy="468000"/>
          </a:xfrm>
          <a:prstGeom prst="rect">
            <a:avLst/>
          </a:prstGeom>
        </p:spPr>
        <p:txBody>
          <a:bodyPr l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+mn-lt"/>
                <a:ea typeface="Toshiba Sans CN Regular" panose="020B0500000000000000" pitchFamily="34" charset="-128"/>
              </a:defRPr>
            </a:lvl1pPr>
          </a:lstStyle>
          <a:p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8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11" name="フッター プレースホルダー 3"/>
          <p:cNvSpPr txBox="1">
            <a:spLocks/>
          </p:cNvSpPr>
          <p:nvPr userDrawn="1"/>
        </p:nvSpPr>
        <p:spPr bwMode="auto">
          <a:xfrm>
            <a:off x="5924127" y="6495974"/>
            <a:ext cx="26609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  <a:p>
            <a:pPr algn="r"/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0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29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40933"/>
          </a:xfrm>
          <a:prstGeom prst="rect">
            <a:avLst/>
          </a:prstGeom>
        </p:spPr>
        <p:txBody>
          <a:bodyPr lIns="468000" anchor="b" anchorCtr="0"/>
          <a:lstStyle>
            <a:lvl1pPr>
              <a:defRPr sz="2600" b="1">
                <a:latin typeface="+mj-lt"/>
                <a:ea typeface="Toshiba Sans CN Medium" panose="020B0600000000000000" pitchFamily="34" charset="-128"/>
              </a:defRPr>
            </a:lvl1pPr>
          </a:lstStyle>
          <a:p>
            <a:pPr lvl="0"/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616044"/>
            <a:ext cx="9144000" cy="794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468000" tIns="180000" rIns="468000" bIns="180000" anchor="b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1">
                <a:solidFill>
                  <a:schemeClr val="bg1"/>
                </a:solidFill>
                <a:latin typeface="+mj-lt"/>
                <a:ea typeface="Toshiba Sans CN Medium" panose="020B0600000000000000" pitchFamily="34" charset="-128"/>
              </a:defRPr>
            </a:lvl1pPr>
          </a:lstStyle>
          <a:p>
            <a:r>
              <a:rPr lang="en-US" altLang="ja-JP" dirty="0"/>
              <a:t>Format for master text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68000" y="1078959"/>
            <a:ext cx="8208000" cy="468000"/>
          </a:xfrm>
          <a:prstGeom prst="rect">
            <a:avLst/>
          </a:prstGeom>
        </p:spPr>
        <p:txBody>
          <a:bodyPr l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+mn-lt"/>
                <a:ea typeface="Toshiba Sans CN Regular" panose="020B0500000000000000" pitchFamily="34" charset="-128"/>
              </a:defRPr>
            </a:lvl1pPr>
          </a:lstStyle>
          <a:p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8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12" name="フッター プレースホルダー 3"/>
          <p:cNvSpPr txBox="1">
            <a:spLocks/>
          </p:cNvSpPr>
          <p:nvPr userDrawn="1"/>
        </p:nvSpPr>
        <p:spPr bwMode="auto">
          <a:xfrm>
            <a:off x="5924064" y="6495974"/>
            <a:ext cx="26610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  <a:p>
            <a:pPr algn="r"/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4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89"/>
            <a:ext cx="9144000" cy="742177"/>
          </a:xfrm>
          <a:prstGeom prst="rect">
            <a:avLst/>
          </a:prstGeom>
        </p:spPr>
      </p:pic>
      <p:sp>
        <p:nvSpPr>
          <p:cNvPr id="19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740933"/>
          </a:xfrm>
          <a:prstGeom prst="rect">
            <a:avLst/>
          </a:prstGeom>
        </p:spPr>
        <p:txBody>
          <a:bodyPr lIns="46800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2600" b="1">
                <a:latin typeface="+mj-lt"/>
                <a:ea typeface="Toshiba Sans CN Medium" panose="020B0600000000000000" pitchFamily="34" charset="-128"/>
              </a:defRPr>
            </a:lvl1pPr>
          </a:lstStyle>
          <a:p>
            <a:pPr lvl="0"/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68000" y="1078959"/>
            <a:ext cx="8208000" cy="468000"/>
          </a:xfrm>
          <a:prstGeom prst="rect">
            <a:avLst/>
          </a:prstGeom>
        </p:spPr>
        <p:txBody>
          <a:bodyPr l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>
                <a:latin typeface="+mn-lt"/>
                <a:ea typeface="Toshiba Sans CN Regular" panose="020B0500000000000000" pitchFamily="34" charset="-128"/>
              </a:defRPr>
            </a:lvl1pPr>
          </a:lstStyle>
          <a:p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7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kumimoji="0" lang="en-US" altLang="ja-JP" sz="800" kern="1200" smtClean="0">
                <a:solidFill>
                  <a:srgbClr val="000000"/>
                </a:solidFill>
                <a:latin typeface="+mj-lt"/>
                <a:ea typeface="東芝 Pゴシック Regular" panose="020B0500000000000000" pitchFamily="50" charset="-128"/>
                <a:cs typeface="Segoe UI" panose="020B0502040204020203" pitchFamily="34" charset="0"/>
              </a:rPr>
              <a:pPr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11" name="フッター プレースホルダー 3"/>
          <p:cNvSpPr txBox="1">
            <a:spLocks/>
          </p:cNvSpPr>
          <p:nvPr userDrawn="1"/>
        </p:nvSpPr>
        <p:spPr bwMode="auto">
          <a:xfrm>
            <a:off x="5895274" y="6557529"/>
            <a:ext cx="268983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6" name="フッター プレースホルダー 3"/>
          <p:cNvSpPr txBox="1">
            <a:spLocks/>
          </p:cNvSpPr>
          <p:nvPr userDrawn="1"/>
        </p:nvSpPr>
        <p:spPr bwMode="auto">
          <a:xfrm>
            <a:off x="5924127" y="6557529"/>
            <a:ext cx="26609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5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468313" y="3003740"/>
            <a:ext cx="5488301" cy="540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lnSpc>
                <a:spcPct val="100000"/>
              </a:lnSpc>
              <a:defRPr lang="ja-JP" altLang="en-US" sz="3600" b="0" smtClean="0">
                <a:latin typeface="+mj-lt"/>
                <a:ea typeface="+mj-ea"/>
                <a:cs typeface="Toshiba Sans Medium" panose="020B0603030403020204" pitchFamily="34" charset="0"/>
              </a:defRPr>
            </a:lvl1pPr>
          </a:lstStyle>
          <a:p>
            <a:pPr marL="10658" lvl="0" indent="0" defTabSz="914228">
              <a:lnSpc>
                <a:spcPct val="100000"/>
              </a:lnSpc>
              <a:spcBef>
                <a:spcPts val="0"/>
              </a:spcBef>
              <a:buFont typeface="Wingdings" charset="2"/>
              <a:tabLst>
                <a:tab pos="3929013" algn="l"/>
              </a:tabLst>
            </a:pPr>
            <a:r>
              <a:rPr lang="en-US" altLang="ja-JP" dirty="0"/>
              <a:t>Format for master title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94" y="162989"/>
            <a:ext cx="2518420" cy="8634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6105832" y="-4032"/>
            <a:ext cx="3038168" cy="6862031"/>
          </a:xfrm>
          <a:prstGeom prst="rect">
            <a:avLst/>
          </a:prstGeom>
        </p:spPr>
      </p:pic>
      <p:sp>
        <p:nvSpPr>
          <p:cNvPr id="14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9" name="フッター プレースホルダー 3"/>
          <p:cNvSpPr txBox="1">
            <a:spLocks/>
          </p:cNvSpPr>
          <p:nvPr userDrawn="1"/>
        </p:nvSpPr>
        <p:spPr bwMode="auto">
          <a:xfrm>
            <a:off x="5924127" y="6557529"/>
            <a:ext cx="26609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3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2928420"/>
            <a:ext cx="8207375" cy="692985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10658" lvl="0" defTabSz="914228">
              <a:tabLst>
                <a:tab pos="1610933" algn="l"/>
              </a:tabLst>
            </a:pPr>
            <a:r>
              <a:rPr lang="en-US" altLang="ja-JP" dirty="0"/>
              <a:t>Format for master text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 txBox="1">
            <a:spLocks/>
          </p:cNvSpPr>
          <p:nvPr userDrawn="1"/>
        </p:nvSpPr>
        <p:spPr>
          <a:xfrm>
            <a:off x="8532813" y="6430901"/>
            <a:ext cx="312736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ja-JP"/>
            </a:defPPr>
            <a:lvl1pPr algn="r" eaLnBrk="0" hangingPunct="0">
              <a:tabLst>
                <a:tab pos="568218" algn="ctr"/>
                <a:tab pos="857089" algn="l"/>
                <a:tab pos="1088820" algn="l"/>
              </a:tabLst>
              <a:defRPr kumimoji="0" sz="1100">
                <a:solidFill>
                  <a:srgbClr val="000000"/>
                </a:solidFill>
                <a:latin typeface="+mj-lt"/>
                <a:ea typeface="Meiryo UI"/>
                <a:cs typeface="Segoe UI" pitchFamily="34" charset="0"/>
              </a:defRPr>
            </a:lvl1pPr>
          </a:lstStyle>
          <a:p>
            <a:pPr lvl="0"/>
            <a:fld id="{C0A530F1-D8C6-4A93-9917-2C1FE34DC798}" type="slidenum">
              <a:rPr lang="en-US" altLang="ja-JP" smtClean="0">
                <a:latin typeface="+mn-lt"/>
                <a:ea typeface="東芝 Pゴシック Regular" panose="020B0500000000000000" pitchFamily="50" charset="-128"/>
                <a:cs typeface="Segoe UI" panose="020B0502040204020203" pitchFamily="34" charset="0"/>
              </a:rPr>
              <a:pPr lvl="0"/>
              <a:t>‹#›</a:t>
            </a:fld>
            <a:endParaRPr lang="en-US" altLang="ja-JP" dirty="0">
              <a:latin typeface="+mn-lt"/>
              <a:ea typeface="東芝 Pゴシック Regular" panose="020B0500000000000000" pitchFamily="50" charset="-128"/>
              <a:cs typeface="Segoe UI" panose="020B0502040204020203" pitchFamily="34" charset="0"/>
            </a:endParaRPr>
          </a:p>
        </p:txBody>
      </p:sp>
      <p:sp>
        <p:nvSpPr>
          <p:cNvPr id="7" name="フッター プレースホルダー 3"/>
          <p:cNvSpPr txBox="1">
            <a:spLocks/>
          </p:cNvSpPr>
          <p:nvPr userDrawn="1"/>
        </p:nvSpPr>
        <p:spPr bwMode="auto">
          <a:xfrm>
            <a:off x="5924127" y="6557529"/>
            <a:ext cx="266098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ja-JP"/>
            </a:defPPr>
            <a:lvl1pPr marL="0" algn="l" defTabSz="914228" rtl="0" eaLnBrk="1" latinLnBrk="0" hangingPunct="1">
              <a:defRPr kumimoji="0" lang="en-US" altLang="ja-JP" sz="1100" kern="1200" smtClean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defRPr>
            </a:lvl1pPr>
            <a:lvl2pPr marL="45711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2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6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70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84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8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13" algn="l" defTabSz="914228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+mn-ea"/>
                <a:cs typeface="Segoe UI" pitchFamily="34" charset="0"/>
              </a:rPr>
              <a:t>© 2018 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Toshiba</a:t>
            </a:r>
            <a:r>
              <a:rPr kumimoji="0" lang="en-US" altLang="ja-JP" sz="800" kern="1200" baseline="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Software Development (Vietnam) Co., Ltd</a:t>
            </a:r>
            <a:r>
              <a:rPr kumimoji="0" lang="en-US" altLang="ja-JP" sz="800" kern="1200" dirty="0">
                <a:solidFill>
                  <a:srgbClr val="000000"/>
                </a:solidFill>
                <a:effectLst/>
                <a:latin typeface="+mn-ea"/>
                <a:ea typeface="Segoe UI" pitchFamily="34" charset="0"/>
                <a:cs typeface="Segoe UI" pitchFamily="34" charset="0"/>
              </a:rPr>
              <a:t> </a:t>
            </a:r>
            <a:endParaRPr kumimoji="0" lang="ja-JP" altLang="ja-JP" sz="800" kern="1200" dirty="0">
              <a:solidFill>
                <a:srgbClr val="000000"/>
              </a:solidFill>
              <a:effectLst/>
              <a:latin typeface="+mn-e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7144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63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31" r:id="rId2"/>
    <p:sldLayoutId id="2147483846" r:id="rId3"/>
    <p:sldLayoutId id="2147483837" r:id="rId4"/>
    <p:sldLayoutId id="2147483838" r:id="rId5"/>
    <p:sldLayoutId id="2147483835" r:id="rId6"/>
    <p:sldLayoutId id="2147483850" r:id="rId7"/>
    <p:sldLayoutId id="2147483845" r:id="rId8"/>
    <p:sldLayoutId id="2147483844" r:id="rId9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lang="ja-JP" altLang="en-US"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charset="2"/>
        <a:buNone/>
        <a:defRPr kumimoji="1" lang="ja-JP" altLang="en-US" sz="2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lang="ja-JP" alt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>
          <p15:clr>
            <a:srgbClr val="5ACBF0"/>
          </p15:clr>
        </p15:guide>
        <p15:guide id="1" pos="2880">
          <p15:clr>
            <a:srgbClr val="5ACBF0"/>
          </p15:clr>
        </p15:guide>
        <p15:guide id="4" orient="horz" pos="4042" userDrawn="1">
          <p15:clr>
            <a:srgbClr val="5ACBF0"/>
          </p15:clr>
        </p15:guide>
        <p15:guide id="5" orient="horz" pos="459" userDrawn="1">
          <p15:clr>
            <a:srgbClr val="5ACBF0"/>
          </p15:clr>
        </p15:guide>
        <p15:guide id="8" pos="5465" userDrawn="1">
          <p15:clr>
            <a:srgbClr val="5ACBF0"/>
          </p15:clr>
        </p15:guide>
        <p15:guide id="9" pos="295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://svn.tsdv.com.vn/svn/24B-G2-TSTDENCUITOOLCHAIN/trunk/management/planing/&#23567;&#24037;&#31243;_UI-Toolchain-24B.xls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redmine.tsdv.com.vn/issues/185351/quality_gate_issue_checklists/4274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redmine.tsdv.com.vn/project_plans/24b-g2-tstdencuitoolchai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redmine.tsdv.com.vn/project_risks/24b-g2-tstdencuitoolchain/index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lIns="0" anchor="b" anchorCtr="0"/>
          <a:lstStyle/>
          <a:p>
            <a:r>
              <a:rPr lang="en-US" altLang="ja-JP" b="1" dirty="0"/>
              <a:t>TST-DENC-UITOOLCHAIN</a:t>
            </a:r>
            <a:r>
              <a:rPr lang="en-US" altLang="ja-JP" dirty="0"/>
              <a:t> project </a:t>
            </a:r>
            <a:endParaRPr lang="en-US" altLang="ja-JP" dirty="0">
              <a:solidFill>
                <a:schemeClr val="accent3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/>
          <a:lstStyle/>
          <a:p>
            <a:r>
              <a:rPr lang="en-US" altLang="ja-JP" dirty="0"/>
              <a:t>QG Project Launch</a:t>
            </a:r>
            <a:endParaRPr kumimoji="1" lang="ja-JP" altLang="en-US" dirty="0"/>
          </a:p>
        </p:txBody>
      </p:sp>
      <p:sp>
        <p:nvSpPr>
          <p:cNvPr id="9" name="テキスト プレースホルダー 33"/>
          <p:cNvSpPr>
            <a:spLocks noGrp="1"/>
          </p:cNvSpPr>
          <p:nvPr>
            <p:ph type="body" sz="quarter" idx="16"/>
          </p:nvPr>
        </p:nvSpPr>
        <p:spPr bwMode="auto">
          <a:xfrm>
            <a:off x="-74646" y="5325428"/>
            <a:ext cx="5283844" cy="1191362"/>
          </a:xfrm>
          <a:prstGeom prst="rect">
            <a:avLst/>
          </a:prstGeom>
        </p:spPr>
        <p:txBody>
          <a:bodyPr wrap="square" lIns="468000" tIns="0" rIns="0" bIns="936000" anchor="b" anchorCtr="0">
            <a:spAutoFit/>
          </a:bodyPr>
          <a:lstStyle>
            <a:lvl1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None/>
              <a:defRPr sz="1600">
                <a:latin typeface="Toshiba Sans Medium" panose="020B0603030403020204" pitchFamily="34" charset="0"/>
                <a:ea typeface="Toshiba Sans CN Medium" panose="020B0600000000000000" pitchFamily="34" charset="-128"/>
              </a:defRPr>
            </a:lvl1pPr>
            <a:lvl2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>
                <a:latin typeface="+mn-lt"/>
              </a:rPr>
              <a:t>Toshiba Software Development Vietnam Co., Ltd</a:t>
            </a:r>
            <a:endParaRPr lang="en-US" altLang="ja-JP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0B4F7F2-33AF-4FAF-A113-3FE55D824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14026"/>
              </p:ext>
            </p:extLst>
          </p:nvPr>
        </p:nvGraphicFramePr>
        <p:xfrm>
          <a:off x="468313" y="5705541"/>
          <a:ext cx="3386370" cy="983620"/>
        </p:xfrm>
        <a:graphic>
          <a:graphicData uri="http://schemas.openxmlformats.org/drawingml/2006/table">
            <a:tbl>
              <a:tblPr/>
              <a:tblGrid>
                <a:gridCol w="1922172">
                  <a:extLst>
                    <a:ext uri="{9D8B030D-6E8A-4147-A177-3AD203B41FA5}">
                      <a16:colId xmlns:a16="http://schemas.microsoft.com/office/drawing/2014/main" val="692516935"/>
                    </a:ext>
                  </a:extLst>
                </a:gridCol>
                <a:gridCol w="146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9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Segoe UI" pitchFamily="34" charset="0"/>
                        </a:rPr>
                        <a:t>Scope of Disclosure</a:t>
                      </a:r>
                    </a:p>
                  </a:txBody>
                  <a:tcPr marL="0" marR="0" marT="46753" marB="4675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50" charset="-128"/>
                        </a:rPr>
                        <a:t>TSDV</a:t>
                      </a:r>
                      <a:endParaRPr kumimoji="0" lang="ja-JP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50" charset="-128"/>
                      </a:endParaRPr>
                    </a:p>
                  </a:txBody>
                  <a:tcPr marL="0" marR="0" marT="46753" marB="46753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18508"/>
                  </a:ext>
                </a:extLst>
              </a:tr>
              <a:tr h="2459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Segoe UI" pitchFamily="34" charset="0"/>
                        </a:rPr>
                        <a:t>Period of confidentiality</a:t>
                      </a:r>
                    </a:p>
                  </a:txBody>
                  <a:tcPr marL="0" marR="0" marT="46753" marB="4675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50" charset="-128"/>
                        </a:rPr>
                        <a:t>Until being replaced</a:t>
                      </a:r>
                      <a:endParaRPr kumimoji="0" lang="ja-JP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50" charset="-128"/>
                      </a:endParaRPr>
                    </a:p>
                  </a:txBody>
                  <a:tcPr marL="0" marR="0" marT="46753" marB="46753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Segoe UI" pitchFamily="34" charset="0"/>
                        </a:rPr>
                        <a:t>Head of Information Owner</a:t>
                      </a:r>
                    </a:p>
                  </a:txBody>
                  <a:tcPr marL="0" marR="0" marT="46753" marB="4675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50" charset="-128"/>
                        </a:rPr>
                        <a:t>Head of TSDV</a:t>
                      </a:r>
                      <a:endParaRPr kumimoji="0" lang="ja-JP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50" charset="-128"/>
                      </a:endParaRPr>
                    </a:p>
                  </a:txBody>
                  <a:tcPr marL="0" marR="0" marT="46753" marB="46753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9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Segoe UI" pitchFamily="34" charset="0"/>
                        </a:rPr>
                        <a:t>Handling restriction</a:t>
                      </a:r>
                    </a:p>
                  </a:txBody>
                  <a:tcPr marL="0" marR="0" marT="46753" marB="4675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eiryo UI" pitchFamily="50" charset="-128"/>
                        </a:rPr>
                        <a:t>No re-disclosure</a:t>
                      </a:r>
                      <a:endParaRPr kumimoji="0" lang="ja-JP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Meiryo UI" pitchFamily="50" charset="-128"/>
                      </a:endParaRPr>
                    </a:p>
                  </a:txBody>
                  <a:tcPr marL="0" marR="0" marT="46753" marB="4675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67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594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647404-C746-F960-0217-B31789715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8. CAR Report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6BC6F01-4D22-7112-7CE6-89CE21DE3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019531"/>
              </p:ext>
            </p:extLst>
          </p:nvPr>
        </p:nvGraphicFramePr>
        <p:xfrm>
          <a:off x="4041775" y="2146300"/>
          <a:ext cx="555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556200" imgH="467280" progId="Excel.Sheet.12">
                  <p:embed/>
                </p:oleObj>
              </mc:Choice>
              <mc:Fallback>
                <p:oleObj name="Worksheet" showAsIcon="1" r:id="rId2" imgW="556200" imgH="46728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6BC6F01-4D22-7112-7CE6-89CE21DE3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41775" y="2146300"/>
                        <a:ext cx="5556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68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9. Current project status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102" y="901637"/>
            <a:ext cx="849779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altLang="ja-JP" sz="1400" b="1" dirty="0">
                <a:cs typeface="Arial" pitchFamily="34" charset="0"/>
              </a:rPr>
              <a:t>Refer: </a:t>
            </a:r>
            <a:r>
              <a:rPr lang="en-GB" altLang="ja-JP" sz="1400" b="1" dirty="0">
                <a:cs typeface="Arial" pitchFamily="34" charset="0"/>
                <a:hlinkClick r:id="rId2"/>
              </a:rPr>
              <a:t>http://svn.tsdv.com.vn/svn/24B-G2-TSTDENCUITOOLCHAIN/trunk/management/planing/</a:t>
            </a:r>
            <a:r>
              <a:rPr lang="ja-JP" altLang="en-US" sz="1400" b="1" dirty="0">
                <a:cs typeface="Arial" pitchFamily="34" charset="0"/>
                <a:hlinkClick r:id="rId2"/>
              </a:rPr>
              <a:t>小工程</a:t>
            </a:r>
            <a:r>
              <a:rPr lang="en-US" altLang="ja-JP" sz="1400" b="1" dirty="0">
                <a:cs typeface="Arial" pitchFamily="34" charset="0"/>
                <a:hlinkClick r:id="rId2"/>
              </a:rPr>
              <a:t>_</a:t>
            </a:r>
            <a:r>
              <a:rPr lang="en-GB" altLang="ja-JP" sz="1400" b="1" dirty="0">
                <a:cs typeface="Arial" pitchFamily="34" charset="0"/>
                <a:hlinkClick r:id="rId2"/>
              </a:rPr>
              <a:t>UI-Toolchain-24B.xls</a:t>
            </a:r>
            <a:endParaRPr lang="en-GB" altLang="ja-JP" sz="1400" b="1" dirty="0">
              <a:cs typeface="Arial" pitchFamily="34" charset="0"/>
            </a:endParaRPr>
          </a:p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altLang="ja-JP" sz="1400" b="1" dirty="0">
              <a:cs typeface="Arial" pitchFamily="34" charset="0"/>
            </a:endParaRPr>
          </a:p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altLang="ja-JP" sz="1400" b="1" dirty="0">
                <a:cs typeface="Arial" pitchFamily="34" charset="0"/>
              </a:rPr>
              <a:t>Current status:</a:t>
            </a:r>
            <a:r>
              <a:rPr lang="en-GB" altLang="ja-JP" sz="1400" dirty="0">
                <a:cs typeface="Arial" pitchFamily="34" charset="0"/>
              </a:rPr>
              <a:t> On schedule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altLang="ja-JP" sz="1400" dirty="0">
                <a:cs typeface="Arial" pitchFamily="34" charset="0"/>
              </a:rPr>
              <a:t>PJ team are creating environment to develop for 24B</a:t>
            </a:r>
            <a:endParaRPr lang="en-US" altLang="ja-JP" sz="1400" dirty="0">
              <a:cs typeface="Arial" pitchFamily="34" charset="0"/>
            </a:endParaRP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1400" dirty="0">
                <a:cs typeface="Arial" pitchFamily="34" charset="0"/>
              </a:rPr>
              <a:t>Fixed remain bug from 24A</a:t>
            </a:r>
            <a:endParaRPr lang="en-GB" altLang="ja-JP" sz="14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8106D-5415-91DB-996E-3945E5E3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5" y="1547000"/>
            <a:ext cx="7861535" cy="17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10. QG checklist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612" y="895739"/>
            <a:ext cx="83882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Refer to checklist:</a:t>
            </a:r>
          </a:p>
          <a:p>
            <a:pPr marL="39370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  <a:hlinkClick r:id="rId2"/>
              </a:rPr>
              <a:t>http://redmine.tsdv.com.vn/issues/185351/quality_gate_issue_checklists/4274</a:t>
            </a:r>
            <a:endParaRPr lang="en-GB" sz="2000" dirty="0">
              <a:cs typeface="Arial" pitchFamily="34" charset="0"/>
            </a:endParaRPr>
          </a:p>
          <a:p>
            <a:pPr marL="39370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2000" dirty="0">
              <a:cs typeface="Arial" pitchFamily="34" charset="0"/>
            </a:endParaRPr>
          </a:p>
          <a:p>
            <a:pPr marL="717550" lvl="1" indent="-323850">
              <a:buFont typeface="Arial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600" dirty="0">
              <a:cs typeface="Arial" pitchFamily="34" charset="0"/>
            </a:endParaRPr>
          </a:p>
          <a:p>
            <a:pPr marL="717550" lvl="1" indent="-323850">
              <a:buFont typeface="Arial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600" dirty="0">
              <a:cs typeface="Arial" pitchFamily="34" charset="0"/>
            </a:endParaRPr>
          </a:p>
          <a:p>
            <a:pPr marL="717550" lvl="1" indent="-323850">
              <a:buFont typeface="Arial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600" dirty="0">
              <a:cs typeface="Arial" pitchFamily="34" charset="0"/>
            </a:endParaRPr>
          </a:p>
          <a:p>
            <a:pPr marL="39370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600" dirty="0">
              <a:cs typeface="Arial" pitchFamily="34" charset="0"/>
            </a:endParaRPr>
          </a:p>
          <a:p>
            <a:pPr marL="39370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54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11. Judgment and Discussion 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217" y="931802"/>
            <a:ext cx="82389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This slide is used for all stakeholders if any question or discussion</a:t>
            </a:r>
          </a:p>
          <a:p>
            <a:pPr marL="431800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Rank Confirmation:</a:t>
            </a:r>
          </a:p>
          <a:p>
            <a:pPr marL="107950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2000" dirty="0">
              <a:cs typeface="Arial" pitchFamily="34" charset="0"/>
            </a:endParaRPr>
          </a:p>
          <a:p>
            <a:pPr marL="431800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Higher manager will conclude the result and action items (if any)</a:t>
            </a:r>
          </a:p>
          <a:p>
            <a:pPr marL="39370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 </a:t>
            </a:r>
            <a:r>
              <a:rPr lang="en-GB" sz="2000" b="1" dirty="0">
                <a:cs typeface="Arial" pitchFamily="34" charset="0"/>
              </a:rPr>
              <a:t>Result:	</a:t>
            </a:r>
          </a:p>
          <a:p>
            <a:pPr marL="39370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b="1" dirty="0">
                <a:cs typeface="Arial" pitchFamily="34" charset="0"/>
              </a:rPr>
              <a:t> Action Item:</a:t>
            </a:r>
          </a:p>
          <a:p>
            <a:pPr marL="39370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		1. </a:t>
            </a:r>
          </a:p>
          <a:p>
            <a:pPr marL="393700" lvl="1" indent="0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2000" dirty="0">
                <a:cs typeface="Arial" pitchFamily="34" charset="0"/>
              </a:rPr>
              <a:t>		2. </a:t>
            </a:r>
            <a:endParaRPr lang="en-GB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54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>
          <a:xfrm>
            <a:off x="468312" y="898568"/>
            <a:ext cx="6973887" cy="4899117"/>
          </a:xfrm>
        </p:spPr>
        <p:txBody>
          <a:bodyPr/>
          <a:lstStyle/>
          <a:p>
            <a:pPr marL="525008" indent="-514350">
              <a:buAutoNum type="arabicPeriod"/>
            </a:pPr>
            <a:r>
              <a:rPr lang="en-US" altLang="ja-JP" sz="2800" dirty="0"/>
              <a:t>TST-DENC-UITOOLCHAIN</a:t>
            </a:r>
            <a:r>
              <a:rPr lang="ja-JP" altLang="en-US" sz="2800" dirty="0"/>
              <a:t> </a:t>
            </a:r>
            <a:r>
              <a:rPr lang="en-US" altLang="ja-JP" sz="2800" dirty="0"/>
              <a:t>Overview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Workflow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Project Organization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Project Master schedule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Project Objective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Quality activity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Project Risk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CAR Report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Current status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QG checklist</a:t>
            </a:r>
          </a:p>
          <a:p>
            <a:pPr marL="525008" indent="-514350">
              <a:buAutoNum type="arabicPeriod"/>
            </a:pPr>
            <a:r>
              <a:rPr lang="en-US" altLang="ja-JP" sz="2800" dirty="0"/>
              <a:t> Judgment and Discussion</a:t>
            </a:r>
          </a:p>
        </p:txBody>
      </p:sp>
      <p:sp>
        <p:nvSpPr>
          <p:cNvPr id="24" name="タイトル 23"/>
          <p:cNvSpPr>
            <a:spLocks noGrp="1"/>
          </p:cNvSpPr>
          <p:nvPr>
            <p:ph type="title"/>
          </p:nvPr>
        </p:nvSpPr>
        <p:spPr>
          <a:xfrm>
            <a:off x="468312" y="174883"/>
            <a:ext cx="6973887" cy="396000"/>
          </a:xfrm>
        </p:spPr>
        <p:txBody>
          <a:bodyPr/>
          <a:lstStyle/>
          <a:p>
            <a:r>
              <a:rPr lang="en-US" altLang="ja-JP" dirty="0"/>
              <a:t>Contents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897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1. </a:t>
            </a:r>
            <a:r>
              <a:rPr lang="en-US" altLang="ja-JP" sz="2400" dirty="0"/>
              <a:t>TST-DENC-UITOOLCHAIN Overview</a:t>
            </a:r>
            <a:endParaRPr lang="en-US" altLang="ja-JP" sz="800" dirty="0">
              <a:ea typeface="Toshiba Sans Medium" panose="020B0603030403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70588" y="876755"/>
            <a:ext cx="8229600" cy="5622016"/>
          </a:xfrm>
          <a:prstGeom prst="rect">
            <a:avLst/>
          </a:prstGeom>
          <a:ln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charset="2"/>
              <a:buNone/>
              <a:defRPr kumimoji="1" lang="ja-JP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lang="ja-JP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lang="ja-JP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lang="ja-JP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lang="ja-JP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TST customer use UI-Toolchain service in “TOSHIBA SPINEX for Energy” platform to develop GX</a:t>
            </a:r>
            <a:r>
              <a:rPr lang="ja-JP" alt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engineering</a:t>
            </a:r>
            <a:r>
              <a:rPr lang="ja-JP" alt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tool.</a:t>
            </a:r>
          </a:p>
          <a:p>
            <a:pPr marL="393700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ja-JP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PJ Type: Enhancement (Update screens that created before and create new screen if need)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CFC3A-5170-D07C-AC27-5BA9426E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3" y="1769478"/>
            <a:ext cx="4012499" cy="2276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72F4B-D4C5-79C9-7792-7933BB6C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4698" y="4169615"/>
            <a:ext cx="3835488" cy="2243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22655-FF1A-4BE5-F2B5-93A3858A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1575" y="4169615"/>
            <a:ext cx="4022317" cy="2243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7242A2-9253-1704-4F4B-698A4B85C8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4698" y="1780411"/>
            <a:ext cx="3835488" cy="2253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296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2. Workflow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501" y="846366"/>
            <a:ext cx="848704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03F80-CB4B-415F-75B7-E74E70FE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899" y="846366"/>
            <a:ext cx="4338436" cy="58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3. Project Organization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755" y="2430307"/>
            <a:ext cx="8550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lvl="1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cs typeface="Arial" pitchFamily="34" charset="0"/>
              </a:rPr>
              <a:t>Project Organization</a:t>
            </a:r>
          </a:p>
        </p:txBody>
      </p:sp>
      <p:pic>
        <p:nvPicPr>
          <p:cNvPr id="13323" name="Picture 4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0" y="363294613"/>
            <a:ext cx="10610850" cy="106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34578-F536-0FB8-C71F-AF0DA6C0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361" y="2814925"/>
            <a:ext cx="7372678" cy="3697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55DB9-68DD-3276-D263-CFBDB5B75FD4}"/>
              </a:ext>
            </a:extLst>
          </p:cNvPr>
          <p:cNvSpPr/>
          <p:nvPr/>
        </p:nvSpPr>
        <p:spPr>
          <a:xfrm>
            <a:off x="593755" y="894821"/>
            <a:ext cx="8550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lvl="1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cs typeface="Arial" pitchFamily="34" charset="0"/>
              </a:rPr>
              <a:t>Human </a:t>
            </a:r>
            <a:r>
              <a:rPr lang="en-US" sz="1400" dirty="0">
                <a:solidFill>
                  <a:srgbClr val="333333"/>
                </a:solidFill>
                <a:latin typeface="Lucida Grande"/>
                <a:cs typeface="Arial" pitchFamily="34" charset="0"/>
              </a:rPr>
              <a:t>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Lucida Grande"/>
              </a:rPr>
              <a:t>esource </a:t>
            </a:r>
            <a:endParaRPr lang="en-GB" sz="1400" dirty="0"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31193-4A2E-ED0E-5A89-739955FF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361" y="1279646"/>
            <a:ext cx="7239868" cy="9215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2417D8-21DA-88C7-74A9-8C881F60A2DC}"/>
              </a:ext>
            </a:extLst>
          </p:cNvPr>
          <p:cNvSpPr/>
          <p:nvPr/>
        </p:nvSpPr>
        <p:spPr>
          <a:xfrm>
            <a:off x="5473619" y="1475400"/>
            <a:ext cx="804236" cy="72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1093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4. Project Master schedule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698" y="964392"/>
            <a:ext cx="824544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to:</a:t>
            </a: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http://redmine.tsdv.com.vn/project_plans/24b-g2-tstdencuitoolchain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PJ team received 2 REQs from customer</a:t>
            </a: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Plan for 1</a:t>
            </a:r>
            <a:r>
              <a:rPr lang="en-GB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shipment is end of Nov, the QG for mid-term report will be hold before shipment.</a:t>
            </a: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Other REQs will be sent by customer later</a:t>
            </a:r>
          </a:p>
          <a:p>
            <a:pPr marL="1079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Beside that, PJ team have new plan for other job that called DLR</a:t>
            </a:r>
          </a:p>
          <a:p>
            <a:pPr marL="850814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in UI-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ToolChain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</a:t>
            </a:r>
          </a:p>
          <a:p>
            <a:pPr marL="850814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PJ team are checking and waiting detail request from customer</a:t>
            </a:r>
          </a:p>
          <a:p>
            <a:pPr marL="850814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are SY7 but they are belong to other department</a:t>
            </a:r>
          </a:p>
          <a:p>
            <a:pPr marL="565064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PJ Team will report detail plan when clear REQ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FBA55-7963-1543-3B11-4F49E720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646" y="1620754"/>
            <a:ext cx="7776708" cy="27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6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5. Project Objective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033" y="2073566"/>
            <a:ext cx="824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all project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D71B7-5B03-8550-2DB8-6DC31CC9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686" y="2439600"/>
            <a:ext cx="8245445" cy="4111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311CB-DCE5-15B5-262D-C703CD20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6" y="887381"/>
            <a:ext cx="8100792" cy="11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6. Quality activity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698" y="964392"/>
            <a:ext cx="832164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Quality activity :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checklist to review source and UT (Checklist is updated by PJ team for 24A)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 will join review as a first round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 will review product as a second round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static checking tool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EsLint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3700" lvl="1" indent="-285750"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Quality activity :</a:t>
            </a:r>
          </a:p>
          <a:p>
            <a:pPr marL="393700" lvl="1" indent="-285750">
              <a:buFontTx/>
              <a:buChar char="-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and share solution to customer timely (2 times/week and directly on demand)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CE6B9-1482-10E7-955E-7419ECDA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160" y="2149851"/>
            <a:ext cx="7798080" cy="12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1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>
                <a:ea typeface="Toshiba Sans Medium" panose="020B0603030403020204" pitchFamily="34" charset="0"/>
              </a:rPr>
              <a:t>7. Project Risk</a:t>
            </a:r>
            <a:endParaRPr lang="en-US" altLang="ja-JP" b="1" dirty="0">
              <a:ea typeface="Toshiba Sans Medium" panose="020B06030304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698" y="964392"/>
            <a:ext cx="84277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lvl="1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GB" sz="1400" dirty="0">
                <a:cs typeface="Arial" pitchFamily="34" charset="0"/>
              </a:rPr>
              <a:t>Project Risk</a:t>
            </a:r>
            <a:br>
              <a:rPr lang="en-GB" sz="1400" dirty="0">
                <a:cs typeface="Arial" pitchFamily="34" charset="0"/>
              </a:rPr>
            </a:br>
            <a:r>
              <a:rPr lang="en-US" altLang="ja-JP" sz="1400" dirty="0">
                <a:hlinkClick r:id="rId2"/>
              </a:rPr>
              <a:t>http://redmine.tsdv.com.vn/project_risks/24b-g2-tstdencuitoolchain/index</a:t>
            </a:r>
            <a:endParaRPr lang="en-US" altLang="ja-JP" sz="1400" dirty="0"/>
          </a:p>
          <a:p>
            <a:pPr marL="431800" lvl="1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altLang="ja-JP" sz="1400" dirty="0"/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altLang="ja-JP" sz="1400" dirty="0"/>
          </a:p>
          <a:p>
            <a:pPr marL="431800" lvl="1" indent="-323850">
              <a:buFont typeface="Wingdings" charset="2"/>
              <a:buChar char="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US" altLang="ja-JP" sz="1400" dirty="0"/>
          </a:p>
          <a:p>
            <a:pPr marL="107950" lvl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endParaRPr lang="en-GB" sz="1400" dirty="0"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0FCC2-DFF1-305D-8CEF-A8F1CC4E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56889"/>
            <a:ext cx="7863840" cy="9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24123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brand">
      <a:dk1>
        <a:srgbClr val="000000"/>
      </a:dk1>
      <a:lt1>
        <a:srgbClr val="FFFFFF"/>
      </a:lt1>
      <a:dk2>
        <a:srgbClr val="7F7F7F"/>
      </a:dk2>
      <a:lt2>
        <a:srgbClr val="E5E5E5"/>
      </a:lt2>
      <a:accent1>
        <a:srgbClr val="0064D2"/>
      </a:accent1>
      <a:accent2>
        <a:srgbClr val="64AFE1"/>
      </a:accent2>
      <a:accent3>
        <a:srgbClr val="A0A0A5"/>
      </a:accent3>
      <a:accent4>
        <a:srgbClr val="644080"/>
      </a:accent4>
      <a:accent5>
        <a:srgbClr val="CECED0"/>
      </a:accent5>
      <a:accent6>
        <a:srgbClr val="FA9628"/>
      </a:accent6>
      <a:hlink>
        <a:srgbClr val="E61E1E"/>
      </a:hlink>
      <a:folHlink>
        <a:srgbClr val="FA9628"/>
      </a:folHlink>
    </a:clrScheme>
    <a:fontScheme name="Segoe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80824_PPT_Template_4x3_EN.pptx" id="{A5931476-291D-4099-8816-DD0D01C4A52A}" vid="{5E94C5B7-7AF5-4E08-BDAD-7C26A55E1D2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180924_PPT_Template_4x3_EN</Template>
  <TotalTime>0</TotalTime>
  <Words>459</Words>
  <Application>Microsoft Office PowerPoint</Application>
  <PresentationFormat>On-screen Show (4:3)</PresentationFormat>
  <Paragraphs>131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Lucida Grande</vt:lpstr>
      <vt:lpstr>Toshiba Sans Medium</vt:lpstr>
      <vt:lpstr>Arial</vt:lpstr>
      <vt:lpstr>Calibri</vt:lpstr>
      <vt:lpstr>Segoe UI</vt:lpstr>
      <vt:lpstr>Times New Roman</vt:lpstr>
      <vt:lpstr>Wingdings</vt:lpstr>
      <vt:lpstr>テーマ1</vt:lpstr>
      <vt:lpstr>Worksheet</vt:lpstr>
      <vt:lpstr>QG Project Launch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2018-08-24T12:43:57Z</dcterms:created>
  <dcterms:modified xsi:type="dcterms:W3CDTF">2024-11-04T07:35:40Z</dcterms:modified>
</cp:coreProperties>
</file>